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Old Standard TT"/>
      <p:regular r:id="rId39"/>
      <p:bold r:id="rId40"/>
      <p: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84E7E81-C96D-41BE-BF83-3E894240FADA}">
  <a:tblStyle styleId="{D84E7E81-C96D-41BE-BF83-3E894240FAD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bold.fntdata"/><Relationship Id="rId20" Type="http://schemas.openxmlformats.org/officeDocument/2006/relationships/slide" Target="slides/slide15.xml"/><Relationship Id="rId41" Type="http://schemas.openxmlformats.org/officeDocument/2006/relationships/font" Target="fonts/OldStandardT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OldStandardT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9bfd83bb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9bfd83bb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9bfd83bb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9bfd83bb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9bbcd020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9bbcd02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9bbcd020c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9bbcd020c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think it is quite funny that Apple is a company with most both negative and positive sentiments.  At first I was sad that we don't have access to the texts of the news, but I have realized that we won't be able to use them anyway due to kernel memory limitations.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bfd83bb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bfd83bb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9bfd83bb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9bfd83bb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9bfd83bb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9bfd83bb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9d25516f9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9d25516f9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think it is quite funny that Apple is a company with most both negative and positive sentiments.  At first I was sad that we don't have access to the texts of the news, but I have realized that we won't be able to use them anyway due to kernel memory limitations.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9d25516f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9d25516f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9d25516f9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9d25516f9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9bfd83bb1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9bfd83bb1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Light GBM is a gradient boosting framework that uses tree based learning algorithm.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9d25516f9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9d25516f9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Light GBM grows tree vertically which is leaf-wise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while other algorithm grows trees horizontally. It will choose the leaf with max delta loss to grow. When growing the same leaf, Leaf-wise algorithm can reduce more loss than a level-wise algorithm.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Why we are using Light GBM?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Light GBM is prefixed as ‘Light’ because of its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high speed.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Light GBM can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handle the large size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of data and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takes lower memory to run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 Another reason of why we use lightGBM is because it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focuses on accuracy of results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 </a:t>
            </a:r>
            <a:r>
              <a:rPr lang="en" sz="1800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It produces much more complex trees by following leaf wise split approach rather than a level-wise approach which is the main factor in achieving higher accuracy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9bfd83bb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9bfd83bb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9bfd83bb1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9bfd83bb1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9cdb15b4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9cdb15b4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9bfd83bb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9bfd83bb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9bfd83bb1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9bfd83bb1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9bfd83bb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9bfd83bb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bfd83bb1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9bfd83bb1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9bfd83bb1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9bfd83bb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9bfd83bb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9bfd83bb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9bfd83b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9bfd83b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9bfd83bb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9bfd83bb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9bfd83bb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9bfd83bb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9bbcd020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9bbcd020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the data sets,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I plot data for all periods because I'd like to show long-term trends. Assets are sampled randomly, but you should see that some companies' stocks started trading later, some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disappeared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.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Disappearance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could be due to bankruptcy, acquisition or other reasons.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9bbcd020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9bbcd020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It is cool to be able to see how markets fall and rise again. I have shown 4 events when there were serious stock price drops on the market. You could also notice that higher quantile prices have increased with time and lower quantile prices decreased.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kaggle.com/dster/two-sigma-news-official-getting-started-kernel" TargetMode="External"/><Relationship Id="rId4" Type="http://schemas.openxmlformats.org/officeDocument/2006/relationships/hyperlink" Target="https://www.kaggle.com/artgor/eda-feature-engineering-and-everything" TargetMode="External"/><Relationship Id="rId5" Type="http://schemas.openxmlformats.org/officeDocument/2006/relationships/hyperlink" Target="https://www.kaggle.com/smasar/tutorial-timeseriesapproach" TargetMode="External"/><Relationship Id="rId6" Type="http://schemas.openxmlformats.org/officeDocument/2006/relationships/hyperlink" Target="https://www.kaggle.com/mjbahmani/linear-algebra-for-data-scientists" TargetMode="External"/><Relationship Id="rId7" Type="http://schemas.openxmlformats.org/officeDocument/2006/relationships/hyperlink" Target="https://www.kaggle.com/bguberfain/a-simple-model-using-the-market-and-news-data" TargetMode="External"/><Relationship Id="rId8" Type="http://schemas.openxmlformats.org/officeDocument/2006/relationships/hyperlink" Target="https://www.kaggle.com/christofhenkel/market-data-nn-baselin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gif"/><Relationship Id="rId4" Type="http://schemas.openxmlformats.org/officeDocument/2006/relationships/image" Target="../media/image25.gif"/><Relationship Id="rId5" Type="http://schemas.openxmlformats.org/officeDocument/2006/relationships/image" Target="../media/image21.gif"/><Relationship Id="rId6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hyperlink" Target="https://www.kaggle.com/c/two-sigma-financial-new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3922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News to Predict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Movements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“rm -rf”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Sibo Zhu, Yuchen Zhang, Daniel Zhang, Wenxiao Xiao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6473325" y="3327050"/>
            <a:ext cx="4402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Kaggle Featured Competition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389" y="1171599"/>
            <a:ext cx="6353223" cy="37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619775" y="135375"/>
            <a:ext cx="77439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Market Price Sample Data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/>
        <p:spPr>
          <a:xfrm>
            <a:off x="415988" y="1095800"/>
            <a:ext cx="8312024" cy="37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 Sample 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512700" y="-2868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</a:rPr>
              <a:t>Top Words in Headline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825" y="1349225"/>
            <a:ext cx="4496350" cy="36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512700" y="-5174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Top mentioned companies for sentiment</a:t>
            </a:r>
            <a:endParaRPr sz="360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424" y="1214250"/>
            <a:ext cx="5483151" cy="363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42" name="Google Shape;142;p26"/>
          <p:cNvSpPr txBox="1"/>
          <p:nvPr>
            <p:ph idx="2" type="body"/>
          </p:nvPr>
        </p:nvSpPr>
        <p:spPr>
          <a:xfrm>
            <a:off x="4953750" y="11374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/>
              <a:t>Data Processing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/>
              <a:t>Machine Learning Boosting Algorithm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512700" y="2223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25" y="1745125"/>
            <a:ext cx="7573151" cy="29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effect of one piece of news in the following days</a:t>
            </a:r>
            <a:endParaRPr/>
          </a:p>
        </p:txBody>
      </p:sp>
      <p:sp>
        <p:nvSpPr>
          <p:cNvPr id="155" name="Google Shape;155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effect of news on the stock price will last for a period of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Assuming the this effect decreases overtime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every piece of news in time point 1, multiply its features by a decay weight, and add to time point 2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512700" y="-5174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Add time-weighted effect of each news</a:t>
            </a:r>
            <a:endParaRPr sz="3600"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0" y="1136950"/>
            <a:ext cx="7479201" cy="38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news data and market data</a:t>
            </a:r>
            <a:endParaRPr/>
          </a:p>
        </p:txBody>
      </p:sp>
      <p:sp>
        <p:nvSpPr>
          <p:cNvPr id="168" name="Google Shape;168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two datasets by time and asset Name.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1556950"/>
            <a:ext cx="4045200" cy="31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categorical data</a:t>
            </a:r>
            <a:endParaRPr/>
          </a:p>
        </p:txBody>
      </p:sp>
      <p:sp>
        <p:nvSpPr>
          <p:cNvPr id="176" name="Google Shape;176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numeric numeric index to </a:t>
            </a:r>
            <a:r>
              <a:rPr lang="en"/>
              <a:t>represent</a:t>
            </a:r>
            <a:r>
              <a:rPr lang="en"/>
              <a:t> categorical feature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037" y="1644250"/>
            <a:ext cx="4487925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55125" y="455125"/>
            <a:ext cx="4660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Have you ever wanted to </a:t>
            </a:r>
            <a:r>
              <a:rPr lang="en" sz="3600"/>
              <a:t>forecast</a:t>
            </a:r>
            <a:r>
              <a:rPr lang="en" sz="3600"/>
              <a:t> the stock market and become Warren Buffet in one night?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GBM</a:t>
            </a:r>
            <a:endParaRPr/>
          </a:p>
        </p:txBody>
      </p:sp>
      <p:sp>
        <p:nvSpPr>
          <p:cNvPr id="183" name="Google Shape;183;p3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Machine, </a:t>
            </a:r>
            <a:r>
              <a:rPr lang="en" sz="3600"/>
              <a:t>Learning</a:t>
            </a:r>
            <a:endParaRPr sz="3600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775" y="425225"/>
            <a:ext cx="4151850" cy="23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837" y="724199"/>
            <a:ext cx="4283174" cy="14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400" y="2871950"/>
            <a:ext cx="3302600" cy="15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91400"/>
            <a:ext cx="4559852" cy="362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1669675" y="471100"/>
            <a:ext cx="6006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didn’t work?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99725" y="-1302450"/>
            <a:ext cx="8855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          LightGBM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699" y="838750"/>
            <a:ext cx="1800600" cy="240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250" y="1262975"/>
            <a:ext cx="3093051" cy="1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00" y="1262975"/>
            <a:ext cx="3093051" cy="1449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p35"/>
          <p:cNvGraphicFramePr/>
          <p:nvPr/>
        </p:nvGraphicFramePr>
        <p:xfrm>
          <a:off x="5548500" y="28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{D84E7E81-C96D-41BE-BF83-3E894240FADA}</a:tableStyleId>
              </a:tblPr>
              <a:tblGrid>
                <a:gridCol w="1660100"/>
                <a:gridCol w="1862525"/>
              </a:tblGrid>
              <a:tr h="35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　</a:t>
                      </a:r>
                      <a:endParaRPr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LightGBM</a:t>
                      </a:r>
                      <a:endParaRPr b="1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7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parameter used</a:t>
                      </a:r>
                      <a:endParaRPr b="1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max_depth: 50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learning_rate: 0.01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num_leaves: 30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n_estimators: 200</a:t>
                      </a:r>
                      <a:endParaRPr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</a:t>
                      </a:r>
                      <a:r>
                        <a:rPr b="1" lang="en"/>
                        <a:t> AUC</a:t>
                      </a:r>
                      <a:endParaRPr b="1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0.89</a:t>
                      </a:r>
                      <a:endParaRPr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</a:t>
                      </a:r>
                      <a:r>
                        <a:rPr b="1" lang="en"/>
                        <a:t> Time</a:t>
                      </a:r>
                      <a:endParaRPr b="1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16755s</a:t>
                      </a:r>
                      <a:endParaRPr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6" name="Google Shape;206;p35"/>
          <p:cNvGraphicFramePr/>
          <p:nvPr/>
        </p:nvGraphicFramePr>
        <p:xfrm>
          <a:off x="35225" y="295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{D84E7E81-C96D-41BE-BF83-3E894240FADA}</a:tableStyleId>
              </a:tblPr>
              <a:tblGrid>
                <a:gridCol w="1809750"/>
                <a:gridCol w="1674325"/>
              </a:tblGrid>
              <a:tr h="392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　</a:t>
                      </a:r>
                      <a:endParaRPr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XGBoost</a:t>
                      </a:r>
                      <a:endParaRPr b="1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6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parameter used</a:t>
                      </a:r>
                      <a:endParaRPr b="1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max_depth: 50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learning_rate: 0.01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min_child_weight: 1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n_estimators: 200</a:t>
                      </a:r>
                      <a:endParaRPr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</a:t>
                      </a:r>
                      <a:r>
                        <a:rPr b="1" lang="en"/>
                        <a:t> AUC</a:t>
                      </a:r>
                      <a:endParaRPr b="1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0.87</a:t>
                      </a:r>
                      <a:endParaRPr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</a:t>
                      </a:r>
                      <a:r>
                        <a:rPr b="1" lang="en"/>
                        <a:t> Time</a:t>
                      </a:r>
                      <a:endParaRPr b="1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21642s</a:t>
                      </a:r>
                      <a:endParaRPr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199475" y="1089950"/>
            <a:ext cx="4516500" cy="22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Feature</a:t>
            </a:r>
            <a:r>
              <a:rPr lang="en" sz="4800"/>
              <a:t> Extraction</a:t>
            </a:r>
            <a:endParaRPr sz="4800"/>
          </a:p>
        </p:txBody>
      </p:sp>
      <p:pic>
        <p:nvPicPr>
          <p:cNvPr id="212" name="Google Shape;212;p36"/>
          <p:cNvPicPr preferRelativeResize="0"/>
          <p:nvPr/>
        </p:nvPicPr>
        <p:blipFill/>
        <p:spPr>
          <a:xfrm>
            <a:off x="4782950" y="394600"/>
            <a:ext cx="3559200" cy="43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181625" y="187100"/>
            <a:ext cx="324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Result</a:t>
            </a:r>
            <a:endParaRPr sz="4800"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063" y="-50025"/>
            <a:ext cx="4627325" cy="51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50" y="1796332"/>
            <a:ext cx="8306551" cy="104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In-Progress Work</a:t>
            </a:r>
            <a:endParaRPr/>
          </a:p>
        </p:txBody>
      </p:sp>
      <p:sp>
        <p:nvSpPr>
          <p:cNvPr id="225" name="Google Shape;225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Expand source of news(for better model rather than just this Kaggle competition)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 feature engineering work on the news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May separate different models for market data and news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140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 Division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7987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Sibo Zhu: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Developing LightGBM, Feature engineering, Researching related works, Extracting useful ideas from the wisdom of internet, Code Processing and Team management.​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Yuchen Zhang: Helping  with  developing 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LightGBM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 and  designing  Feature  Engineering,  contributing to the final presentation and final report, researching on related works.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Daniel Zhang: Developed descriptive analysis and worked on parameter tuning for different models.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Wenxiao Xiao: Preprocessing data, merge market and news datasets,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designing  Feature  Engineering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512700" y="-1014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Reference</a:t>
            </a:r>
            <a:endParaRPr sz="4800"/>
          </a:p>
        </p:txBody>
      </p:sp>
      <p:sp>
        <p:nvSpPr>
          <p:cNvPr id="237" name="Google Shape;237;p40"/>
          <p:cNvSpPr txBox="1"/>
          <p:nvPr/>
        </p:nvSpPr>
        <p:spPr>
          <a:xfrm>
            <a:off x="1054350" y="1421400"/>
            <a:ext cx="79503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/>
              </a:rPr>
              <a:t>https://www.kaggle.com/dster/two-sigma-news-official-getting-started-kernel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/>
              </a:rPr>
              <a:t>https://www.kaggle.com/artgor/eda-feature-engineering-and-everything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5"/>
              </a:rPr>
              <a:t>https://www.kaggle.com/smasar/tutorial-timeseriesapproach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6"/>
              </a:rPr>
              <a:t>https://www.kaggle.com/mjbahmani/linear-algebra-for-data-scientists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7"/>
              </a:rPr>
              <a:t>https://www.kaggle.com/bguberfain/a-simple-model-using-the-market-and-news-data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8"/>
              </a:rPr>
              <a:t>https://www.kaggle.com/christofhenkel/market-data-nn-baseline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1"/>
          <p:cNvPicPr preferRelativeResize="0"/>
          <p:nvPr/>
        </p:nvPicPr>
        <p:blipFill/>
        <p:spPr>
          <a:xfrm>
            <a:off x="744513" y="180150"/>
            <a:ext cx="13716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950" y="244125"/>
            <a:ext cx="3092174" cy="17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96175"/>
            <a:ext cx="3594925" cy="35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450" y="978700"/>
            <a:ext cx="1178400" cy="11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4100" y="2616650"/>
            <a:ext cx="3782275" cy="21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2150"/>
            <a:ext cx="4311150" cy="172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424" y="1815750"/>
            <a:ext cx="2530275" cy="9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831" y="1957888"/>
            <a:ext cx="692975" cy="6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25" y="127800"/>
            <a:ext cx="7553149" cy="45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823725" y="4636700"/>
            <a:ext cx="58203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https://www.kaggle.com/c/two-sigma-financial-news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90" name="Google Shape;90;p18"/>
          <p:cNvSpPr txBox="1"/>
          <p:nvPr>
            <p:ph idx="4294967295" type="body"/>
          </p:nvPr>
        </p:nvSpPr>
        <p:spPr>
          <a:xfrm>
            <a:off x="311700" y="1299900"/>
            <a:ext cx="3999900" cy="3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romanUcPeriod"/>
            </a:pPr>
            <a:r>
              <a:rPr lang="en" sz="1600">
                <a:solidFill>
                  <a:srgbClr val="FFFFFF"/>
                </a:solidFill>
              </a:rPr>
              <a:t>Use news analytics to predict stock price performance.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romanUcPeriod"/>
            </a:pPr>
            <a:r>
              <a:rPr lang="en" sz="1600">
                <a:solidFill>
                  <a:srgbClr val="FFFFFF"/>
                </a:solidFill>
              </a:rPr>
              <a:t>The data make better investment decisions.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romanUcPeriod"/>
            </a:pPr>
            <a:r>
              <a:rPr lang="en" sz="1600">
                <a:solidFill>
                  <a:srgbClr val="FFFFFF"/>
                </a:solidFill>
              </a:rPr>
              <a:t>The challenge: 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UcPeriod"/>
            </a:pPr>
            <a:r>
              <a:rPr lang="en" sz="1600">
                <a:solidFill>
                  <a:srgbClr val="FFFFFF"/>
                </a:solidFill>
              </a:rPr>
              <a:t>Ingesting and interpreting useful data 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UcPeriod"/>
            </a:pPr>
            <a:r>
              <a:rPr lang="en" sz="1600">
                <a:solidFill>
                  <a:srgbClr val="FFFFFF"/>
                </a:solidFill>
              </a:rPr>
              <a:t>finding the signal in this sea of information.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10625"/>
            <a:ext cx="4527600" cy="3019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993575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7" name="Google Shape;97;p19"/>
          <p:cNvSpPr txBox="1"/>
          <p:nvPr>
            <p:ph idx="4294967295" type="body"/>
          </p:nvPr>
        </p:nvSpPr>
        <p:spPr>
          <a:xfrm>
            <a:off x="42725" y="1656625"/>
            <a:ext cx="4409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rgbClr val="F3F3F3"/>
                </a:solidFill>
              </a:rPr>
              <a:t>Market data provided by Intrinio.</a:t>
            </a:r>
            <a:endParaRPr sz="1600">
              <a:solidFill>
                <a:srgbClr val="F3F3F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rgbClr val="F3F3F3"/>
                </a:solidFill>
              </a:rPr>
              <a:t>News data provided by Thomson Reuters.</a:t>
            </a:r>
            <a:endParaRPr sz="1600">
              <a:solidFill>
                <a:srgbClr val="F3F3F3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525" y="303075"/>
            <a:ext cx="3591400" cy="19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300" y="3074925"/>
            <a:ext cx="56578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626" y="2638125"/>
            <a:ext cx="613202" cy="61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564925" y="169725"/>
            <a:ext cx="8118600" cy="10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FFFFFF"/>
                </a:solidFill>
              </a:rPr>
              <a:t>Closing Prices of 10 Random Assets</a:t>
            </a:r>
            <a:endParaRPr sz="3800">
              <a:solidFill>
                <a:srgbClr val="FFFFFF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13" y="1453650"/>
            <a:ext cx="7704217" cy="30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564925" y="169725"/>
            <a:ext cx="8118600" cy="10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</a:rPr>
              <a:t>Trends of Closing Prices by Quantiles</a:t>
            </a:r>
            <a:endParaRPr sz="3800">
              <a:solidFill>
                <a:srgbClr val="FFFFFF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38" y="1340000"/>
            <a:ext cx="7521124" cy="35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